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2E094-1FFE-40B9-8469-F31AD8BE484E}" v="8" dt="2024-08-06T08:40:13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 autoAdjust="0"/>
    <p:restoredTop sz="95448" autoAdjust="0"/>
  </p:normalViewPr>
  <p:slideViewPr>
    <p:cSldViewPr snapToGrid="0">
      <p:cViewPr varScale="1">
        <p:scale>
          <a:sx n="87" d="100"/>
          <a:sy n="87" d="100"/>
        </p:scale>
        <p:origin x="54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mi Chandran" userId="089a4498909dd87a" providerId="LiveId" clId="{0422E094-1FFE-40B9-8469-F31AD8BE484E}"/>
    <pc:docChg chg="undo custSel modSld">
      <pc:chgData name="Lakshmi Chandran" userId="089a4498909dd87a" providerId="LiveId" clId="{0422E094-1FFE-40B9-8469-F31AD8BE484E}" dt="2024-08-06T08:45:02.110" v="852" actId="207"/>
      <pc:docMkLst>
        <pc:docMk/>
      </pc:docMkLst>
      <pc:sldChg chg="addSp modSp mod">
        <pc:chgData name="Lakshmi Chandran" userId="089a4498909dd87a" providerId="LiveId" clId="{0422E094-1FFE-40B9-8469-F31AD8BE484E}" dt="2024-08-06T08:34:28.422" v="291" actId="1076"/>
        <pc:sldMkLst>
          <pc:docMk/>
          <pc:sldMk cId="2906646293" sldId="267"/>
        </pc:sldMkLst>
        <pc:spChg chg="mod">
          <ac:chgData name="Lakshmi Chandran" userId="089a4498909dd87a" providerId="LiveId" clId="{0422E094-1FFE-40B9-8469-F31AD8BE484E}" dt="2024-08-06T08:30:08.366" v="68" actId="14100"/>
          <ac:spMkLst>
            <pc:docMk/>
            <pc:sldMk cId="2906646293" sldId="267"/>
            <ac:spMk id="5" creationId="{00000000-0000-0000-0000-000000000000}"/>
          </ac:spMkLst>
        </pc:spChg>
        <pc:spChg chg="add mod">
          <ac:chgData name="Lakshmi Chandran" userId="089a4498909dd87a" providerId="LiveId" clId="{0422E094-1FFE-40B9-8469-F31AD8BE484E}" dt="2024-08-06T08:34:15.471" v="288" actId="115"/>
          <ac:spMkLst>
            <pc:docMk/>
            <pc:sldMk cId="2906646293" sldId="267"/>
            <ac:spMk id="7" creationId="{40B9135E-8944-0745-7094-2ED1AB032620}"/>
          </ac:spMkLst>
        </pc:spChg>
        <pc:spChg chg="add mod">
          <ac:chgData name="Lakshmi Chandran" userId="089a4498909dd87a" providerId="LiveId" clId="{0422E094-1FFE-40B9-8469-F31AD8BE484E}" dt="2024-08-06T08:34:28.422" v="291" actId="1076"/>
          <ac:spMkLst>
            <pc:docMk/>
            <pc:sldMk cId="2906646293" sldId="267"/>
            <ac:spMk id="8" creationId="{1249E143-233D-9B95-BADB-BE1F5E4AC47E}"/>
          </ac:spMkLst>
        </pc:spChg>
      </pc:sldChg>
      <pc:sldChg chg="addSp modSp mod">
        <pc:chgData name="Lakshmi Chandran" userId="089a4498909dd87a" providerId="LiveId" clId="{0422E094-1FFE-40B9-8469-F31AD8BE484E}" dt="2024-08-06T08:39:55.563" v="514" actId="1036"/>
        <pc:sldMkLst>
          <pc:docMk/>
          <pc:sldMk cId="479631394" sldId="268"/>
        </pc:sldMkLst>
        <pc:spChg chg="add mod">
          <ac:chgData name="Lakshmi Chandran" userId="089a4498909dd87a" providerId="LiveId" clId="{0422E094-1FFE-40B9-8469-F31AD8BE484E}" dt="2024-08-06T08:39:55.563" v="514" actId="1036"/>
          <ac:spMkLst>
            <pc:docMk/>
            <pc:sldMk cId="479631394" sldId="268"/>
            <ac:spMk id="5" creationId="{30AEE9FE-BE9A-AF15-B69E-CC225A3F62B1}"/>
          </ac:spMkLst>
        </pc:spChg>
        <pc:spChg chg="add mod">
          <ac:chgData name="Lakshmi Chandran" userId="089a4498909dd87a" providerId="LiveId" clId="{0422E094-1FFE-40B9-8469-F31AD8BE484E}" dt="2024-08-06T08:38:53.946" v="502" actId="14100"/>
          <ac:spMkLst>
            <pc:docMk/>
            <pc:sldMk cId="479631394" sldId="268"/>
            <ac:spMk id="6" creationId="{5DA49A66-EE31-3B39-85AF-2FF62520DA8A}"/>
          </ac:spMkLst>
        </pc:spChg>
        <pc:spChg chg="mod">
          <ac:chgData name="Lakshmi Chandran" userId="089a4498909dd87a" providerId="LiveId" clId="{0422E094-1FFE-40B9-8469-F31AD8BE484E}" dt="2024-08-06T08:37:46.789" v="489" actId="207"/>
          <ac:spMkLst>
            <pc:docMk/>
            <pc:sldMk cId="479631394" sldId="268"/>
            <ac:spMk id="8" creationId="{00000000-0000-0000-0000-000000000000}"/>
          </ac:spMkLst>
        </pc:spChg>
        <pc:spChg chg="mod">
          <ac:chgData name="Lakshmi Chandran" userId="089a4498909dd87a" providerId="LiveId" clId="{0422E094-1FFE-40B9-8469-F31AD8BE484E}" dt="2024-08-06T08:37:57.729" v="490" actId="207"/>
          <ac:spMkLst>
            <pc:docMk/>
            <pc:sldMk cId="479631394" sldId="268"/>
            <ac:spMk id="9" creationId="{00000000-0000-0000-0000-000000000000}"/>
          </ac:spMkLst>
        </pc:spChg>
        <pc:spChg chg="mod">
          <ac:chgData name="Lakshmi Chandran" userId="089a4498909dd87a" providerId="LiveId" clId="{0422E094-1FFE-40B9-8469-F31AD8BE484E}" dt="2024-08-06T08:38:08.848" v="493" actId="207"/>
          <ac:spMkLst>
            <pc:docMk/>
            <pc:sldMk cId="479631394" sldId="268"/>
            <ac:spMk id="15" creationId="{00000000-0000-0000-0000-000000000000}"/>
          </ac:spMkLst>
        </pc:spChg>
      </pc:sldChg>
      <pc:sldChg chg="addSp modSp mod">
        <pc:chgData name="Lakshmi Chandran" userId="089a4498909dd87a" providerId="LiveId" clId="{0422E094-1FFE-40B9-8469-F31AD8BE484E}" dt="2024-08-06T08:45:02.110" v="852" actId="207"/>
        <pc:sldMkLst>
          <pc:docMk/>
          <pc:sldMk cId="940400666" sldId="269"/>
        </pc:sldMkLst>
        <pc:spChg chg="mod">
          <ac:chgData name="Lakshmi Chandran" userId="089a4498909dd87a" providerId="LiveId" clId="{0422E094-1FFE-40B9-8469-F31AD8BE484E}" dt="2024-08-06T08:44:37.021" v="848" actId="207"/>
          <ac:spMkLst>
            <pc:docMk/>
            <pc:sldMk cId="940400666" sldId="269"/>
            <ac:spMk id="5" creationId="{00000000-0000-0000-0000-000000000000}"/>
          </ac:spMkLst>
        </pc:spChg>
        <pc:spChg chg="mod">
          <ac:chgData name="Lakshmi Chandran" userId="089a4498909dd87a" providerId="LiveId" clId="{0422E094-1FFE-40B9-8469-F31AD8BE484E}" dt="2024-08-06T08:44:43.223" v="849" actId="207"/>
          <ac:spMkLst>
            <pc:docMk/>
            <pc:sldMk cId="940400666" sldId="269"/>
            <ac:spMk id="6" creationId="{00000000-0000-0000-0000-000000000000}"/>
          </ac:spMkLst>
        </pc:spChg>
        <pc:spChg chg="add mod">
          <ac:chgData name="Lakshmi Chandran" userId="089a4498909dd87a" providerId="LiveId" clId="{0422E094-1FFE-40B9-8469-F31AD8BE484E}" dt="2024-08-06T08:45:02.110" v="852" actId="207"/>
          <ac:spMkLst>
            <pc:docMk/>
            <pc:sldMk cId="940400666" sldId="269"/>
            <ac:spMk id="7" creationId="{8B06F629-E1D1-4A00-D280-6F1B563A50F2}"/>
          </ac:spMkLst>
        </pc:spChg>
        <pc:spChg chg="mod">
          <ac:chgData name="Lakshmi Chandran" userId="089a4498909dd87a" providerId="LiveId" clId="{0422E094-1FFE-40B9-8469-F31AD8BE484E}" dt="2024-08-06T08:44:56.520" v="851" actId="207"/>
          <ac:spMkLst>
            <pc:docMk/>
            <pc:sldMk cId="940400666" sldId="269"/>
            <ac:spMk id="8" creationId="{00000000-0000-0000-0000-000000000000}"/>
          </ac:spMkLst>
        </pc:spChg>
        <pc:spChg chg="mod">
          <ac:chgData name="Lakshmi Chandran" userId="089a4498909dd87a" providerId="LiveId" clId="{0422E094-1FFE-40B9-8469-F31AD8BE484E}" dt="2024-08-06T08:44:52.376" v="850" actId="207"/>
          <ac:spMkLst>
            <pc:docMk/>
            <pc:sldMk cId="940400666" sldId="269"/>
            <ac:spMk id="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0E041-CC4F-49ED-8B31-AA8336A2B3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84D5B618-7CB1-4E6F-8900-BB2419739DFC}">
      <dgm:prSet phldrT="[Text]" phldr="1"/>
      <dgm:spPr/>
      <dgm:t>
        <a:bodyPr/>
        <a:lstStyle/>
        <a:p>
          <a:endParaRPr lang="en-IN" dirty="0"/>
        </a:p>
      </dgm:t>
    </dgm:pt>
    <dgm:pt modelId="{11ACB244-3758-4C0A-A71C-2DA8B1F937C4}" type="parTrans" cxnId="{8F5F259D-397D-40DD-8686-D633B582FE10}">
      <dgm:prSet/>
      <dgm:spPr/>
      <dgm:t>
        <a:bodyPr/>
        <a:lstStyle/>
        <a:p>
          <a:endParaRPr lang="en-IN"/>
        </a:p>
      </dgm:t>
    </dgm:pt>
    <dgm:pt modelId="{F3E2EE0C-75D3-448C-B4A6-6BEA3F20D418}" type="sibTrans" cxnId="{8F5F259D-397D-40DD-8686-D633B582FE10}">
      <dgm:prSet/>
      <dgm:spPr/>
      <dgm:t>
        <a:bodyPr/>
        <a:lstStyle/>
        <a:p>
          <a:endParaRPr lang="en-IN"/>
        </a:p>
      </dgm:t>
    </dgm:pt>
    <dgm:pt modelId="{417C6ADE-4F0B-499E-A76F-7AC3B514E26D}">
      <dgm:prSet phldrT="[Text]" phldr="1"/>
      <dgm:spPr/>
      <dgm:t>
        <a:bodyPr/>
        <a:lstStyle/>
        <a:p>
          <a:endParaRPr lang="en-IN" dirty="0"/>
        </a:p>
      </dgm:t>
    </dgm:pt>
    <dgm:pt modelId="{40AD60BC-A01E-404C-88C7-456AB5738587}" type="parTrans" cxnId="{CDF0195C-BA4A-4BE9-A5DC-D425A4F4FB35}">
      <dgm:prSet/>
      <dgm:spPr/>
      <dgm:t>
        <a:bodyPr/>
        <a:lstStyle/>
        <a:p>
          <a:endParaRPr lang="en-IN"/>
        </a:p>
      </dgm:t>
    </dgm:pt>
    <dgm:pt modelId="{7ED683C1-9317-451D-AFC3-FD3BE9D945A5}" type="sibTrans" cxnId="{CDF0195C-BA4A-4BE9-A5DC-D425A4F4FB35}">
      <dgm:prSet/>
      <dgm:spPr/>
      <dgm:t>
        <a:bodyPr/>
        <a:lstStyle/>
        <a:p>
          <a:endParaRPr lang="en-IN"/>
        </a:p>
      </dgm:t>
    </dgm:pt>
    <dgm:pt modelId="{AFA4D62D-59A2-4C10-B784-1B73C737C60C}">
      <dgm:prSet phldrT="[Text]" phldr="1"/>
      <dgm:spPr/>
      <dgm:t>
        <a:bodyPr/>
        <a:lstStyle/>
        <a:p>
          <a:endParaRPr lang="en-IN" dirty="0"/>
        </a:p>
      </dgm:t>
    </dgm:pt>
    <dgm:pt modelId="{9E38A580-0754-467C-92C6-25F0C8238843}" type="parTrans" cxnId="{AAADA1DA-554A-4138-B9FE-59E84A509618}">
      <dgm:prSet/>
      <dgm:spPr/>
      <dgm:t>
        <a:bodyPr/>
        <a:lstStyle/>
        <a:p>
          <a:endParaRPr lang="en-IN"/>
        </a:p>
      </dgm:t>
    </dgm:pt>
    <dgm:pt modelId="{4BFD83BE-3764-4700-B9D1-05EB2EC26A82}" type="sibTrans" cxnId="{AAADA1DA-554A-4138-B9FE-59E84A509618}">
      <dgm:prSet/>
      <dgm:spPr/>
      <dgm:t>
        <a:bodyPr/>
        <a:lstStyle/>
        <a:p>
          <a:endParaRPr lang="en-IN"/>
        </a:p>
      </dgm:t>
    </dgm:pt>
    <dgm:pt modelId="{98465873-B1C3-4875-89C1-D745F33FD098}" type="pres">
      <dgm:prSet presAssocID="{1280E041-CC4F-49ED-8B31-AA8336A2B37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3239AA6-42D8-4DA6-BE5E-1C01F1050390}" type="pres">
      <dgm:prSet presAssocID="{1280E041-CC4F-49ED-8B31-AA8336A2B37A}" presName="Name1" presStyleCnt="0"/>
      <dgm:spPr/>
    </dgm:pt>
    <dgm:pt modelId="{7E028A56-19D7-4EA2-8DFF-354D64D3DCB0}" type="pres">
      <dgm:prSet presAssocID="{1280E041-CC4F-49ED-8B31-AA8336A2B37A}" presName="cycle" presStyleCnt="0"/>
      <dgm:spPr/>
    </dgm:pt>
    <dgm:pt modelId="{8393DD35-3EC4-4AEC-A8CC-33E7DB2DA5A7}" type="pres">
      <dgm:prSet presAssocID="{1280E041-CC4F-49ED-8B31-AA8336A2B37A}" presName="srcNode" presStyleLbl="node1" presStyleIdx="0" presStyleCnt="3"/>
      <dgm:spPr/>
    </dgm:pt>
    <dgm:pt modelId="{B58D1923-4720-4D88-BE01-CDACA97A5A23}" type="pres">
      <dgm:prSet presAssocID="{1280E041-CC4F-49ED-8B31-AA8336A2B37A}" presName="conn" presStyleLbl="parChTrans1D2" presStyleIdx="0" presStyleCnt="1"/>
      <dgm:spPr/>
      <dgm:t>
        <a:bodyPr/>
        <a:lstStyle/>
        <a:p>
          <a:endParaRPr lang="en-US"/>
        </a:p>
      </dgm:t>
    </dgm:pt>
    <dgm:pt modelId="{5638A299-F730-4923-88C8-684C06AAE3FB}" type="pres">
      <dgm:prSet presAssocID="{1280E041-CC4F-49ED-8B31-AA8336A2B37A}" presName="extraNode" presStyleLbl="node1" presStyleIdx="0" presStyleCnt="3"/>
      <dgm:spPr/>
    </dgm:pt>
    <dgm:pt modelId="{663173C5-50CE-4F86-9FE2-70F4DAC96B51}" type="pres">
      <dgm:prSet presAssocID="{1280E041-CC4F-49ED-8B31-AA8336A2B37A}" presName="dstNode" presStyleLbl="node1" presStyleIdx="0" presStyleCnt="3"/>
      <dgm:spPr/>
    </dgm:pt>
    <dgm:pt modelId="{F0C3885A-CB2F-4328-8CEE-D4E39542B967}" type="pres">
      <dgm:prSet presAssocID="{84D5B618-7CB1-4E6F-8900-BB2419739DF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7A212D-FDDB-4E85-8F69-5B08613D3754}" type="pres">
      <dgm:prSet presAssocID="{84D5B618-7CB1-4E6F-8900-BB2419739DFC}" presName="accent_1" presStyleCnt="0"/>
      <dgm:spPr/>
    </dgm:pt>
    <dgm:pt modelId="{829D0EB5-C104-4B77-B039-82F54563A8C4}" type="pres">
      <dgm:prSet presAssocID="{84D5B618-7CB1-4E6F-8900-BB2419739DFC}" presName="accentRepeatNode" presStyleLbl="solidFgAcc1" presStyleIdx="0" presStyleCnt="3"/>
      <dgm:spPr/>
    </dgm:pt>
    <dgm:pt modelId="{95413176-39CB-4D82-9DD7-513F1EBDCFE5}" type="pres">
      <dgm:prSet presAssocID="{417C6ADE-4F0B-499E-A76F-7AC3B514E26D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AE30E-6140-46A1-AFA2-711865EB8E5D}" type="pres">
      <dgm:prSet presAssocID="{417C6ADE-4F0B-499E-A76F-7AC3B514E26D}" presName="accent_2" presStyleCnt="0"/>
      <dgm:spPr/>
    </dgm:pt>
    <dgm:pt modelId="{014E622B-5D61-42D1-9A5B-6D1EFF39DDC0}" type="pres">
      <dgm:prSet presAssocID="{417C6ADE-4F0B-499E-A76F-7AC3B514E26D}" presName="accentRepeatNode" presStyleLbl="solidFgAcc1" presStyleIdx="1" presStyleCnt="3"/>
      <dgm:spPr/>
    </dgm:pt>
    <dgm:pt modelId="{BB2209A2-BCB4-4FC5-8B57-74A515351775}" type="pres">
      <dgm:prSet presAssocID="{AFA4D62D-59A2-4C10-B784-1B73C737C60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8C877-D18C-4AB2-8EC0-612674C7A019}" type="pres">
      <dgm:prSet presAssocID="{AFA4D62D-59A2-4C10-B784-1B73C737C60C}" presName="accent_3" presStyleCnt="0"/>
      <dgm:spPr/>
    </dgm:pt>
    <dgm:pt modelId="{61794554-44F4-4F14-92A7-72285E9F612D}" type="pres">
      <dgm:prSet presAssocID="{AFA4D62D-59A2-4C10-B784-1B73C737C60C}" presName="accentRepeatNode" presStyleLbl="solidFgAcc1" presStyleIdx="2" presStyleCnt="3"/>
      <dgm:spPr/>
    </dgm:pt>
  </dgm:ptLst>
  <dgm:cxnLst>
    <dgm:cxn modelId="{CDF0195C-BA4A-4BE9-A5DC-D425A4F4FB35}" srcId="{1280E041-CC4F-49ED-8B31-AA8336A2B37A}" destId="{417C6ADE-4F0B-499E-A76F-7AC3B514E26D}" srcOrd="1" destOrd="0" parTransId="{40AD60BC-A01E-404C-88C7-456AB5738587}" sibTransId="{7ED683C1-9317-451D-AFC3-FD3BE9D945A5}"/>
    <dgm:cxn modelId="{AAADA1DA-554A-4138-B9FE-59E84A509618}" srcId="{1280E041-CC4F-49ED-8B31-AA8336A2B37A}" destId="{AFA4D62D-59A2-4C10-B784-1B73C737C60C}" srcOrd="2" destOrd="0" parTransId="{9E38A580-0754-467C-92C6-25F0C8238843}" sibTransId="{4BFD83BE-3764-4700-B9D1-05EB2EC26A82}"/>
    <dgm:cxn modelId="{76896C0E-F398-49FB-B160-4D9C174819CD}" type="presOf" srcId="{AFA4D62D-59A2-4C10-B784-1B73C737C60C}" destId="{BB2209A2-BCB4-4FC5-8B57-74A515351775}" srcOrd="0" destOrd="0" presId="urn:microsoft.com/office/officeart/2008/layout/VerticalCurvedList"/>
    <dgm:cxn modelId="{AFDB1DE6-6835-4F90-900C-3681E47FA64F}" type="presOf" srcId="{F3E2EE0C-75D3-448C-B4A6-6BEA3F20D418}" destId="{B58D1923-4720-4D88-BE01-CDACA97A5A23}" srcOrd="0" destOrd="0" presId="urn:microsoft.com/office/officeart/2008/layout/VerticalCurvedList"/>
    <dgm:cxn modelId="{E769C2B1-6095-4013-A940-DF65740A2C50}" type="presOf" srcId="{84D5B618-7CB1-4E6F-8900-BB2419739DFC}" destId="{F0C3885A-CB2F-4328-8CEE-D4E39542B967}" srcOrd="0" destOrd="0" presId="urn:microsoft.com/office/officeart/2008/layout/VerticalCurvedList"/>
    <dgm:cxn modelId="{8F5F259D-397D-40DD-8686-D633B582FE10}" srcId="{1280E041-CC4F-49ED-8B31-AA8336A2B37A}" destId="{84D5B618-7CB1-4E6F-8900-BB2419739DFC}" srcOrd="0" destOrd="0" parTransId="{11ACB244-3758-4C0A-A71C-2DA8B1F937C4}" sibTransId="{F3E2EE0C-75D3-448C-B4A6-6BEA3F20D418}"/>
    <dgm:cxn modelId="{168216B4-A950-4A05-AD12-E27745D42133}" type="presOf" srcId="{417C6ADE-4F0B-499E-A76F-7AC3B514E26D}" destId="{95413176-39CB-4D82-9DD7-513F1EBDCFE5}" srcOrd="0" destOrd="0" presId="urn:microsoft.com/office/officeart/2008/layout/VerticalCurvedList"/>
    <dgm:cxn modelId="{3EDE99B4-FD39-4976-89BC-8AE8F0BA3A57}" type="presOf" srcId="{1280E041-CC4F-49ED-8B31-AA8336A2B37A}" destId="{98465873-B1C3-4875-89C1-D745F33FD098}" srcOrd="0" destOrd="0" presId="urn:microsoft.com/office/officeart/2008/layout/VerticalCurvedList"/>
    <dgm:cxn modelId="{99670E85-E2B5-471D-A374-BCF149ED192F}" type="presParOf" srcId="{98465873-B1C3-4875-89C1-D745F33FD098}" destId="{33239AA6-42D8-4DA6-BE5E-1C01F1050390}" srcOrd="0" destOrd="0" presId="urn:microsoft.com/office/officeart/2008/layout/VerticalCurvedList"/>
    <dgm:cxn modelId="{2D984F54-C610-4974-9F02-FAB3567ACD97}" type="presParOf" srcId="{33239AA6-42D8-4DA6-BE5E-1C01F1050390}" destId="{7E028A56-19D7-4EA2-8DFF-354D64D3DCB0}" srcOrd="0" destOrd="0" presId="urn:microsoft.com/office/officeart/2008/layout/VerticalCurvedList"/>
    <dgm:cxn modelId="{52D3965A-F75F-4BD5-B4E3-6C698C5A1205}" type="presParOf" srcId="{7E028A56-19D7-4EA2-8DFF-354D64D3DCB0}" destId="{8393DD35-3EC4-4AEC-A8CC-33E7DB2DA5A7}" srcOrd="0" destOrd="0" presId="urn:microsoft.com/office/officeart/2008/layout/VerticalCurvedList"/>
    <dgm:cxn modelId="{1721E5ED-4B3F-4ACF-BE80-7EB4879C121C}" type="presParOf" srcId="{7E028A56-19D7-4EA2-8DFF-354D64D3DCB0}" destId="{B58D1923-4720-4D88-BE01-CDACA97A5A23}" srcOrd="1" destOrd="0" presId="urn:microsoft.com/office/officeart/2008/layout/VerticalCurvedList"/>
    <dgm:cxn modelId="{1D44A6D3-890D-46FF-B783-7E92504013A1}" type="presParOf" srcId="{7E028A56-19D7-4EA2-8DFF-354D64D3DCB0}" destId="{5638A299-F730-4923-88C8-684C06AAE3FB}" srcOrd="2" destOrd="0" presId="urn:microsoft.com/office/officeart/2008/layout/VerticalCurvedList"/>
    <dgm:cxn modelId="{554D9AB9-7E0E-4499-9B90-A79E7C27CC28}" type="presParOf" srcId="{7E028A56-19D7-4EA2-8DFF-354D64D3DCB0}" destId="{663173C5-50CE-4F86-9FE2-70F4DAC96B51}" srcOrd="3" destOrd="0" presId="urn:microsoft.com/office/officeart/2008/layout/VerticalCurvedList"/>
    <dgm:cxn modelId="{2CD551DE-E285-48E8-A3BA-98010DD4DCDE}" type="presParOf" srcId="{33239AA6-42D8-4DA6-BE5E-1C01F1050390}" destId="{F0C3885A-CB2F-4328-8CEE-D4E39542B967}" srcOrd="1" destOrd="0" presId="urn:microsoft.com/office/officeart/2008/layout/VerticalCurvedList"/>
    <dgm:cxn modelId="{AF16C2FE-0212-46DE-AAD7-1340DA2979D6}" type="presParOf" srcId="{33239AA6-42D8-4DA6-BE5E-1C01F1050390}" destId="{FC7A212D-FDDB-4E85-8F69-5B08613D3754}" srcOrd="2" destOrd="0" presId="urn:microsoft.com/office/officeart/2008/layout/VerticalCurvedList"/>
    <dgm:cxn modelId="{A329D769-86F6-4298-8E13-2294BB8E35BF}" type="presParOf" srcId="{FC7A212D-FDDB-4E85-8F69-5B08613D3754}" destId="{829D0EB5-C104-4B77-B039-82F54563A8C4}" srcOrd="0" destOrd="0" presId="urn:microsoft.com/office/officeart/2008/layout/VerticalCurvedList"/>
    <dgm:cxn modelId="{AEF50623-1DAB-430A-8430-86AE8FED7363}" type="presParOf" srcId="{33239AA6-42D8-4DA6-BE5E-1C01F1050390}" destId="{95413176-39CB-4D82-9DD7-513F1EBDCFE5}" srcOrd="3" destOrd="0" presId="urn:microsoft.com/office/officeart/2008/layout/VerticalCurvedList"/>
    <dgm:cxn modelId="{3A6EE764-8121-48C7-B720-66D24E74ABDE}" type="presParOf" srcId="{33239AA6-42D8-4DA6-BE5E-1C01F1050390}" destId="{083AE30E-6140-46A1-AFA2-711865EB8E5D}" srcOrd="4" destOrd="0" presId="urn:microsoft.com/office/officeart/2008/layout/VerticalCurvedList"/>
    <dgm:cxn modelId="{7F13F78A-CC1D-49B7-BCF9-DC0A457DFCF1}" type="presParOf" srcId="{083AE30E-6140-46A1-AFA2-711865EB8E5D}" destId="{014E622B-5D61-42D1-9A5B-6D1EFF39DDC0}" srcOrd="0" destOrd="0" presId="urn:microsoft.com/office/officeart/2008/layout/VerticalCurvedList"/>
    <dgm:cxn modelId="{7813F3E1-0ADE-4064-96C9-EC22D533A97B}" type="presParOf" srcId="{33239AA6-42D8-4DA6-BE5E-1C01F1050390}" destId="{BB2209A2-BCB4-4FC5-8B57-74A515351775}" srcOrd="5" destOrd="0" presId="urn:microsoft.com/office/officeart/2008/layout/VerticalCurvedList"/>
    <dgm:cxn modelId="{41EDA90F-370E-4540-878A-115B10ED84EC}" type="presParOf" srcId="{33239AA6-42D8-4DA6-BE5E-1C01F1050390}" destId="{41A8C877-D18C-4AB2-8EC0-612674C7A019}" srcOrd="6" destOrd="0" presId="urn:microsoft.com/office/officeart/2008/layout/VerticalCurvedList"/>
    <dgm:cxn modelId="{D6CEF5F1-D5D0-45EE-853A-84EEE700681C}" type="presParOf" srcId="{41A8C877-D18C-4AB2-8EC0-612674C7A019}" destId="{61794554-44F4-4F14-92A7-72285E9F61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D1923-4720-4D88-BE01-CDACA97A5A23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885A-CB2F-4328-8CEE-D4E39542B967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500" kern="1200" dirty="0"/>
        </a:p>
      </dsp:txBody>
      <dsp:txXfrm>
        <a:off x="604289" y="435133"/>
        <a:ext cx="9851585" cy="870267"/>
      </dsp:txXfrm>
    </dsp:sp>
    <dsp:sp modelId="{829D0EB5-C104-4B77-B039-82F54563A8C4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13176-39CB-4D82-9DD7-513F1EBDCFE5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500" kern="1200" dirty="0"/>
        </a:p>
      </dsp:txBody>
      <dsp:txXfrm>
        <a:off x="920631" y="1740535"/>
        <a:ext cx="9535243" cy="870267"/>
      </dsp:txXfrm>
    </dsp:sp>
    <dsp:sp modelId="{014E622B-5D61-42D1-9A5B-6D1EFF39DDC0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209A2-BCB4-4FC5-8B57-74A515351775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4500" kern="1200" dirty="0"/>
        </a:p>
      </dsp:txBody>
      <dsp:txXfrm>
        <a:off x="604289" y="3045936"/>
        <a:ext cx="9851585" cy="870267"/>
      </dsp:txXfrm>
    </dsp:sp>
    <dsp:sp modelId="{61794554-44F4-4F14-92A7-72285E9F612D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F6A09-C3ED-4390-852E-8184104773EB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EFB88-7E19-4E6A-AD7F-C1C4C94BDC4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49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FB88-7E19-4E6A-AD7F-C1C4C94BDC48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67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FB88-7E19-4E6A-AD7F-C1C4C94BDC48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380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FB88-7E19-4E6A-AD7F-C1C4C94BDC48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66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FB88-7E19-4E6A-AD7F-C1C4C94BDC48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04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49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193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13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194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057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70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22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21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387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35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53195-3A07-44E6-8364-E67D26F42468}" type="datetimeFigureOut">
              <a:rPr lang="en-IN" smtClean="0"/>
              <a:t>28-08-2024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E9C58-F383-45B2-A01D-E7DD7CFD1D3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07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log.hootsuite.com/social-media-analytics/#1_Hootsuite" TargetMode="External"/><Relationship Id="rId7" Type="http://schemas.openxmlformats.org/officeDocument/2006/relationships/hyperlink" Target="https://blog.hootsuite.com/social-media-analytics/#5_Late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hootsuite.com/social-media-analytics/#4_Hubspot" TargetMode="External"/><Relationship Id="rId5" Type="http://schemas.openxmlformats.org/officeDocument/2006/relationships/hyperlink" Target="https://blog.hootsuite.com/social-media-analytics/#3_Buffer" TargetMode="External"/><Relationship Id="rId4" Type="http://schemas.openxmlformats.org/officeDocument/2006/relationships/hyperlink" Target="https://blog.hootsuite.com/social-media-analytics/#2_Sprout_Social" TargetMode="Externa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6 Types of Digital Marketing You Should Know | Columbia Engineering Boot  Cam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264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094" y="1299220"/>
            <a:ext cx="196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TUBE:</a:t>
            </a:r>
            <a:endParaRPr lang="en-IN" sz="2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489" y="2206572"/>
            <a:ext cx="69296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Views: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number of times your video has been watched.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Watch Time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Total minutes users spend watching your video.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Engagement: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Likes, dislikes, comments, and shares.-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Subscribers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Growth in the number of channel subscribers.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299" y="627961"/>
            <a:ext cx="2930487" cy="5860973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2136339">
            <a:off x="7394719" y="2446129"/>
            <a:ext cx="882973" cy="327299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 rot="20577823">
            <a:off x="10762662" y="2328737"/>
            <a:ext cx="882973" cy="327299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18057" y="146713"/>
            <a:ext cx="2986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NAME –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 STUDIO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37" y="146713"/>
            <a:ext cx="1266963" cy="1266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2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791" y="1023384"/>
            <a:ext cx="2247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INSTAGRAM:</a:t>
            </a:r>
          </a:p>
          <a:p>
            <a:endParaRPr lang="en-IN" sz="2400" b="1" u="sng" dirty="0">
              <a:solidFill>
                <a:srgbClr val="FF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437" y="1854381"/>
            <a:ext cx="6643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 Rate: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Likes, comments, shares, and saves per post.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 and Impressions: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Unique users who see your posts and total views.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Story Metrics: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Views, replies, and exits for Instagram Stories.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Follower Growth: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Changes in the number of followers over time.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319" y="152550"/>
            <a:ext cx="1080576" cy="1080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034023" y="1023384"/>
            <a:ext cx="5070382" cy="4871724"/>
            <a:chOff x="7034023" y="1023384"/>
            <a:chExt cx="5070382" cy="48717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944" y="1023384"/>
              <a:ext cx="2583461" cy="48717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b="10641"/>
            <a:stretch/>
          </p:blipFill>
          <p:spPr>
            <a:xfrm>
              <a:off x="7034023" y="1023384"/>
              <a:ext cx="2382508" cy="4871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13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1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51" y="1961003"/>
            <a:ext cx="664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professional networking platform for recruitment.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142" y="1293709"/>
            <a:ext cx="3040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IN</a:t>
            </a:r>
            <a:endParaRPr lang="en-IN" sz="2400" b="1" u="sng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3098" t="-10442" r="-4977" b="10442"/>
          <a:stretch/>
        </p:blipFill>
        <p:spPr>
          <a:xfrm>
            <a:off x="6874525" y="-681037"/>
            <a:ext cx="5548829" cy="7499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249" y="329198"/>
            <a:ext cx="899130" cy="792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B9135E-8944-0745-7094-2ED1AB032620}"/>
              </a:ext>
            </a:extLst>
          </p:cNvPr>
          <p:cNvSpPr txBox="1"/>
          <p:nvPr/>
        </p:nvSpPr>
        <p:spPr>
          <a:xfrm>
            <a:off x="231351" y="2818151"/>
            <a:ext cx="3336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 Opportunities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Opportunities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Branding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 News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&amp; Development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249E143-233D-9B95-BADB-BE1F5E4AC47E}"/>
              </a:ext>
            </a:extLst>
          </p:cNvPr>
          <p:cNvSpPr txBox="1"/>
          <p:nvPr/>
        </p:nvSpPr>
        <p:spPr>
          <a:xfrm>
            <a:off x="3799010" y="4553101"/>
            <a:ext cx="33363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Sharing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4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  <p:sndAc>
          <p:stSnd>
            <p:snd r:embed="rId2" name="laser.wav"/>
          </p:stSnd>
        </p:sndAc>
      </p:transition>
    </mc:Choice>
    <mc:Fallback>
      <p:transition spd="slow">
        <p:fade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"/>
            <a:ext cx="12192001" cy="6848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8291" y="359513"/>
            <a:ext cx="54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EARNED SOCIAL MEDIA METRICS</a:t>
            </a:r>
            <a:endParaRPr lang="en-IN" sz="2400" u="sng" dirty="0">
              <a:solidFill>
                <a:srgbClr val="FF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371" y="1060877"/>
            <a:ext cx="789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Media:</a:t>
            </a:r>
          </a:p>
          <a:p>
            <a:endParaRPr lang="en-IN" sz="2000" dirty="0">
              <a:solidFill>
                <a:srgbClr val="FF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refers to the means of interactions among people in which they create, share, and/or exchange information and ideas in virtual communities and networks.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371" y="2727289"/>
            <a:ext cx="7353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Earned Social Media Metrics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Earned social media metrics are the data points that reflect the organic reach and engagement of your content on social media.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65" y="2938245"/>
            <a:ext cx="2199001" cy="171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0AEE9FE-BE9A-AF15-B69E-CC225A3F62B1}"/>
              </a:ext>
            </a:extLst>
          </p:cNvPr>
          <p:cNvSpPr txBox="1"/>
          <p:nvPr/>
        </p:nvSpPr>
        <p:spPr>
          <a:xfrm>
            <a:off x="580415" y="4334546"/>
            <a:ext cx="3867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 Engagement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Awareness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Insights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DA49A66-EE31-3B39-85AF-2FF62520DA8A}"/>
              </a:ext>
            </a:extLst>
          </p:cNvPr>
          <p:cNvSpPr txBox="1"/>
          <p:nvPr/>
        </p:nvSpPr>
        <p:spPr>
          <a:xfrm>
            <a:off x="4931764" y="4358505"/>
            <a:ext cx="3209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6699"/>
                </a:solidFill>
              </a:rPr>
              <a:t>Components: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Shares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Likes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Comments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Mentions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User-Generated Content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31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6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5400" y="365125"/>
            <a:ext cx="4375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BRAND ANALYSIS</a:t>
            </a:r>
            <a:endParaRPr lang="en-IN" sz="2400" u="sng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864" y="1045895"/>
            <a:ext cx="8733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brand: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Digital branding is the way your company presents itself to your market and includes your online image, voice, tone, language, and customer perception.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069" y="4697797"/>
            <a:ext cx="3313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Health Assessment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Analysis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Development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Insights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Tracking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127" y="2493556"/>
            <a:ext cx="71345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brand analysis: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brand analysis involves evaluating a brand’s presence, performance, and reputation across digital channels.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helps understand how the brand is perceived online and identifies areas for improvement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89" y="2356661"/>
            <a:ext cx="3873500" cy="25823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06F629-E1D1-4A00-D280-6F1B563A50F2}"/>
              </a:ext>
            </a:extLst>
          </p:cNvPr>
          <p:cNvSpPr txBox="1"/>
          <p:nvPr/>
        </p:nvSpPr>
        <p:spPr>
          <a:xfrm>
            <a:off x="4661941" y="4729136"/>
            <a:ext cx="3702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Components: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Analytics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Metrics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&amp; Ratings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Mentions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0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33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6228" y="365125"/>
            <a:ext cx="425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AUDIENCE DIMENSIONS</a:t>
            </a:r>
            <a:endParaRPr lang="en-IN" sz="2000" b="1" u="sng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402" y="1392055"/>
            <a:ext cx="919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digital marketing, "brand audience dimensions" are used to segment and target specific groups of users more effectively.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353" y="2665206"/>
            <a:ext cx="3164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Gender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3331" y="2737365"/>
            <a:ext cx="347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Targeting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Trends and Preferences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353" y="5280151"/>
            <a:ext cx="2671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Psychographic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Interests and Hobbies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and Lifestyle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9720" y="5280151"/>
            <a:ext cx="3435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Technographic</a:t>
            </a:r>
            <a:r>
              <a:rPr lang="en-IN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and Platform Usage Usage and Preferences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09" y="2179926"/>
            <a:ext cx="4646021" cy="3515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08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332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832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950" y="1351198"/>
            <a:ext cx="906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Influence Analytics involves using data and analytics tools to understand how various factors influence the performance of digital marketing strategies and campaigns.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8970" y="476392"/>
            <a:ext cx="4500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INFLUENCE ANALYTICS</a:t>
            </a:r>
            <a:endParaRPr lang="en-IN" sz="2000" b="1" u="sng" dirty="0">
              <a:solidFill>
                <a:srgbClr val="FFC000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273995" y="2376424"/>
            <a:ext cx="787914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Assess contribution of digital channels (e.g., social, email, search).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 Behavior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Website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Analyze page views, session duration, bounce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Engagement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Measure social media and email campaign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Benchmarking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Compare your performance with competitors.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Intelligence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Track competitor strategies and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Trend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Identify emerging trends and technological impacts.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Sentiment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Analyze public sentiment via social media.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73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9388" y="365125"/>
            <a:ext cx="428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WORD-OF-MOUTH MARKETING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08" y="1414751"/>
            <a:ext cx="841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Word-of-Mouth Marketing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promotion of a product or service through personal conversations and recommendations among consumers.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708" y="2477657"/>
            <a:ext cx="6493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Advocacy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satisfied customers to share their positive experiences with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community of brand advocates who naturally promote your products.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0341" y="4643919"/>
            <a:ext cx="7130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and Ratings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satisfied customers to leave positive reviews on platforms like Google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15" y="1097209"/>
            <a:ext cx="2246784" cy="13191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013" y="2987597"/>
            <a:ext cx="930694" cy="930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0" y="4734353"/>
            <a:ext cx="1296459" cy="12964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6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939" y="365125"/>
            <a:ext cx="49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CONSUMER GENERATED MEDIA</a:t>
            </a:r>
            <a:endParaRPr lang="en-IN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901" y="1363960"/>
            <a:ext cx="9472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consumer-generated media (CGM) involves analyzing content created by consumers, such as reviews, social media posts, blogs, and forums, to extract valuable insights.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analysis can help businesses understand customer sentiments.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159" y="3745570"/>
            <a:ext cx="10332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Consumer-Generated Media</a:t>
            </a:r>
          </a:p>
          <a:p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Posts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Content on platforms like Twitter, Facebook, Instagram, and LinkedIn.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and Ratings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Comments on platforms such as Amazon, TripAdvisor, and product review sites.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Blogs and Forums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Posts and discussions on personal blogs, and community sites.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Videos and Images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Content shared on platforms like YouTube, Tic Took, and Instagram.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76" y="1858170"/>
            <a:ext cx="1709470" cy="17094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974" y="332450"/>
            <a:ext cx="588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GAMIFICATION AND GAME BASED MARKETING</a:t>
            </a:r>
            <a:endParaRPr lang="en-IN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771" y="1430140"/>
            <a:ext cx="6842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Gamification:</a:t>
            </a:r>
          </a:p>
          <a:p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Gamification involves incorporating game-design elements and principles into non-game contexts to motivate and increase engagement. It’s used to make activities more engaging and enjoyable, which can enhance user experience and drive desired behaviors.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771" y="3433957"/>
            <a:ext cx="8024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Game-Based Marketing:</a:t>
            </a:r>
          </a:p>
          <a:p>
            <a:endParaRPr lang="en-US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Game-based marketing uses actual games or game-like experiences as a marketing tool to engage with audiences, promote a brand, and drive user interaction. 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involve creating branded games or integrating marketing messages into existing games.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486454" y="3433957"/>
            <a:ext cx="51371" cy="34240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</p:cNvCxnSpPr>
          <p:nvPr/>
        </p:nvCxnSpPr>
        <p:spPr>
          <a:xfrm flipH="1" flipV="1">
            <a:off x="8486454" y="3433957"/>
            <a:ext cx="370554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59066" y="398795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Brand Recall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Associations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Viral Potential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18" y="1102193"/>
            <a:ext cx="4648082" cy="2324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51033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936435" y="3329554"/>
            <a:ext cx="10829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ucida Fax" pitchFamily="18" charset="0"/>
              </a:rPr>
              <a:t>Hello </a:t>
            </a:r>
            <a:r>
              <a:rPr lang="en-US" sz="3600" b="1" dirty="0" smtClean="0">
                <a:solidFill>
                  <a:schemeClr val="bg1"/>
                </a:solidFill>
                <a:latin typeface="Lucida Fax" pitchFamily="18" charset="0"/>
              </a:rPr>
              <a:t>Gentlemen’s and Gentlewomen’s</a:t>
            </a:r>
            <a:r>
              <a:rPr lang="en-US" sz="3600" b="1" dirty="0" smtClean="0">
                <a:solidFill>
                  <a:schemeClr val="bg1"/>
                </a:solidFill>
                <a:latin typeface="Lucida Fax" pitchFamily="18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Lucida Fax" pitchFamily="18" charset="0"/>
              </a:rPr>
              <a:t>Welcome to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Lucida Fax" pitchFamily="18" charset="0"/>
              </a:rPr>
              <a:t>SEO INFLUENCERS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93" y="298878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44588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2377" y="230188"/>
            <a:ext cx="748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MOTIVATION FOR </a:t>
            </a:r>
            <a:r>
              <a:rPr lang="en-US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PLAYONG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GAMES</a:t>
            </a:r>
            <a:endParaRPr lang="en-IN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568" y="1179294"/>
            <a:ext cx="11424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motivation for playing online games is a multifaceted topic that encompasses various psychological, social, and emotional factors.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568" y="2101728"/>
            <a:ext cx="104214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 and Entertainment: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Enjoyment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People play games because they’re fun and enjoyable.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Escape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Games offer a break from everyday life and help people relax.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Achievement: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Players love overcoming obstacles and solving puzzles.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Earning points, badges, or leveling up feels satisfying.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Interaction: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Games let players make friends and stay in touch with others.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Teamwork and Competition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People enjoy working with or against others in games.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615" y="1653543"/>
            <a:ext cx="2295158" cy="1527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358" y="3456969"/>
            <a:ext cx="2763198" cy="1473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57" y="5087905"/>
            <a:ext cx="2628900" cy="1474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0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90" y="122605"/>
            <a:ext cx="2158118" cy="2158118"/>
          </a:xfrm>
          <a:prstGeom prst="rect">
            <a:avLst/>
          </a:prstGeom>
        </p:spPr>
      </p:pic>
      <p:pic>
        <p:nvPicPr>
          <p:cNvPr id="7" name="79C9F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24512" y="4175393"/>
            <a:ext cx="1994052" cy="1277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1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4" name="applause.wav"/>
          </p:stSnd>
        </p:sndAc>
      </p:transition>
    </mc:Choice>
    <mc:Fallback xmlns="">
      <p:transition spd="slow">
        <p:fade/>
        <p:sndAc>
          <p:stSnd>
            <p:snd r:embed="rId8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  <a:solidFill>
            <a:schemeClr val="accent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183" t="10487" r="25183" b="10286"/>
          <a:stretch/>
        </p:blipFill>
        <p:spPr>
          <a:xfrm>
            <a:off x="4611650" y="1616097"/>
            <a:ext cx="2389523" cy="23767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864907" y="358301"/>
            <a:ext cx="7072307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COLLECTED</a:t>
            </a:r>
            <a:endParaRPr lang="en-IN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1321" y="4285543"/>
            <a:ext cx="4175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 GPT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6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EO o que é - como pode e deve aplicar no seu website - MDL - Marketing  Digital Loc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51033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4184167" y="278656"/>
            <a:ext cx="356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lang="en-IN" sz="28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0409" y="1208199"/>
            <a:ext cx="221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SUBIKSHA.K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24PCC825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75" y="2823718"/>
            <a:ext cx="237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PRATHISHA.M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24PCC819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8510" y="5765700"/>
            <a:ext cx="316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ASWIN HYDEN.R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24PCC845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2631" y="1601281"/>
            <a:ext cx="252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GANESH.S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24PCC827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23732" y="1134649"/>
            <a:ext cx="1944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MAHESH.T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24PCC814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33405" y="4784192"/>
            <a:ext cx="235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KISHORE.M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24PCC846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2918" y="3080862"/>
            <a:ext cx="2022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MANIVEL.S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24PCC841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841500"/>
            <a:ext cx="3175000" cy="3175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7966" y="4645619"/>
            <a:ext cx="3654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SRI BAGYALAKSHMI.K</a:t>
            </a:r>
          </a:p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24PCC848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1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3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5"/>
            <a:ext cx="12192001" cy="6848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4215" y="188910"/>
            <a:ext cx="5167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ANALYTICS AND GAMIFICATION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789" y="1046748"/>
            <a:ext cx="7206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analytics refers to the process of measuring data from channels like websites, email, social media and more to gain an understanding of customer behavior, user experience, and business impact.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789" y="3339271"/>
            <a:ext cx="67025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Gamification is the process of incorporating a branded game into your marketing strategy. In order to gamify your brand, your game will need to have fun tasks, clear goals, a simple user interface that's easy to learn and play, and tangible rewards.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864" t="21383" r="16789" b="9763"/>
          <a:stretch/>
        </p:blipFill>
        <p:spPr>
          <a:xfrm>
            <a:off x="7688175" y="1043566"/>
            <a:ext cx="3525253" cy="21662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3842" b="12667"/>
          <a:stretch/>
        </p:blipFill>
        <p:spPr>
          <a:xfrm>
            <a:off x="6918158" y="3591163"/>
            <a:ext cx="4824663" cy="3121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1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6303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758" y="1189776"/>
            <a:ext cx="7006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ANALYTICS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analytics are quantitative measurements of the performance of online content, social media, page reach , page impressions , post impressions and websites.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05" y="3481218"/>
            <a:ext cx="7134726" cy="31643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1893234" y="2759436"/>
            <a:ext cx="407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TYPES OF DIGITAL ANALYTICS</a:t>
            </a:r>
            <a:endParaRPr lang="en-IN" sz="2000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2243" y="365125"/>
            <a:ext cx="4423478" cy="4428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856" y="767416"/>
            <a:ext cx="78445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Measurement Framework?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marketing measurement framework is a structured approach that combines strategies and tools to measure key marketing activities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frameworks vary in design and approach, but the key aspect is their adaptability.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727" y="3224671"/>
            <a:ext cx="5934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measurement framework is a structured way to define your company’s:</a:t>
            </a:r>
            <a:endParaRPr lang="en-IN" sz="2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1090" y="3909726"/>
            <a:ext cx="4223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Overarching mission or Vision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marketing objectives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KPIs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metrics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KPI &amp; Measurement Framework - Annalect Nordics"/>
          <p:cNvPicPr>
            <a:picLocks noChangeAspect="1" noChangeArrowheads="1"/>
          </p:cNvPicPr>
          <p:nvPr/>
        </p:nvPicPr>
        <p:blipFill>
          <a:blip r:embed="rId3">
            <a:lum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71" y="2229703"/>
            <a:ext cx="6257257" cy="3904834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9653" y="564765"/>
            <a:ext cx="74694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SOCIAL METRICS: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Owned social metrics are metrics related to the social channels that a company maintains, such as Facebook, Twitter, or YouTube. 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can help companies understand how their content is resonating with their audience and how visible their brand is on social media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6591" y="3234578"/>
            <a:ext cx="266631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social media analytics tools for 2024</a:t>
            </a:r>
          </a:p>
          <a:p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1. Hootsuite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2. Sprout Social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3. Buffer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4. Hub spot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5. Later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1867" y="186002"/>
            <a:ext cx="3080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impressions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reach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Audience growth rate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 rate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views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Posting frequency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3928" t="16673" r="3491" b="1495"/>
          <a:stretch/>
        </p:blipFill>
        <p:spPr>
          <a:xfrm>
            <a:off x="627963" y="2831335"/>
            <a:ext cx="7271132" cy="3615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598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3367" y="365125"/>
            <a:ext cx="62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 METRICS OF SOCIAL MEDIAS</a:t>
            </a:r>
            <a:endParaRPr lang="en-IN" sz="2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130" y="1154503"/>
            <a:ext cx="1153374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measure metrics across social media platforms, you'll typically look at several key performance indicators (KPIs) for each: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 Rate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 and Impressions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Click-Through Rate (CTR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Likes and Follows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90" y="1825625"/>
            <a:ext cx="7447284" cy="49056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965195" y="2875402"/>
            <a:ext cx="3029639" cy="22915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58" y="2157943"/>
            <a:ext cx="740764" cy="740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7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48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403" y="1529591"/>
            <a:ext cx="285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TWITTER-</a:t>
            </a: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(X):</a:t>
            </a:r>
            <a:endParaRPr lang="en-IN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236" y="2468334"/>
            <a:ext cx="44508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 Rate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 Impressions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visits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 Growth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051" r="2120" b="723"/>
          <a:stretch/>
        </p:blipFill>
        <p:spPr>
          <a:xfrm>
            <a:off x="3657599" y="1469725"/>
            <a:ext cx="7796041" cy="49641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0664329" y="4847422"/>
            <a:ext cx="396606" cy="5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179235" y="5021856"/>
            <a:ext cx="396606" cy="5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664329" y="5700932"/>
            <a:ext cx="396606" cy="5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527413" y="5648154"/>
            <a:ext cx="396606" cy="528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Arrow 14"/>
          <p:cNvSpPr/>
          <p:nvPr/>
        </p:nvSpPr>
        <p:spPr>
          <a:xfrm>
            <a:off x="9808342" y="2081731"/>
            <a:ext cx="1024569" cy="440119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577" y="84413"/>
            <a:ext cx="1166870" cy="11668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12"/>
            <a:ext cx="1349595" cy="13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76149"/>
      </p:ext>
    </p:extLst>
  </p:cSld>
  <p:clrMapOvr>
    <a:masterClrMapping/>
  </p:clrMapOvr>
  <p:transition spd="med">
    <p:pull/>
    <p:sndAc>
      <p:stSnd>
        <p:snd r:embed="rId2" name="laser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974</Words>
  <Application>Microsoft Office PowerPoint</Application>
  <PresentationFormat>Widescreen</PresentationFormat>
  <Paragraphs>253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Lucida Fax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65</cp:revision>
  <dcterms:created xsi:type="dcterms:W3CDTF">2024-07-30T03:01:21Z</dcterms:created>
  <dcterms:modified xsi:type="dcterms:W3CDTF">2024-08-28T03:48:13Z</dcterms:modified>
</cp:coreProperties>
</file>